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296" r:id="rId2"/>
    <p:sldId id="297" r:id="rId3"/>
    <p:sldId id="298" r:id="rId4"/>
    <p:sldId id="299" r:id="rId5"/>
    <p:sldId id="285" r:id="rId6"/>
    <p:sldId id="275" r:id="rId7"/>
    <p:sldId id="258" r:id="rId8"/>
    <p:sldId id="286" r:id="rId9"/>
    <p:sldId id="288" r:id="rId10"/>
    <p:sldId id="292" r:id="rId11"/>
    <p:sldId id="293" r:id="rId12"/>
    <p:sldId id="300" r:id="rId13"/>
    <p:sldId id="301" r:id="rId14"/>
    <p:sldId id="302" r:id="rId15"/>
    <p:sldId id="307" r:id="rId16"/>
    <p:sldId id="294" r:id="rId17"/>
    <p:sldId id="289" r:id="rId18"/>
    <p:sldId id="290" r:id="rId19"/>
    <p:sldId id="304" r:id="rId20"/>
    <p:sldId id="305" r:id="rId21"/>
    <p:sldId id="303" r:id="rId22"/>
    <p:sldId id="306" r:id="rId23"/>
    <p:sldId id="308" r:id="rId24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Bahnschrift" panose="020B0502040204020203" pitchFamily="34" charset="0"/>
      <p:regular r:id="rId27"/>
      <p:bold r:id="rId28"/>
    </p:embeddedFont>
    <p:embeddedFont>
      <p:font typeface="Mongolian Baiti" panose="03000500000000000000" pitchFamily="66" charset="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Raleway" panose="020B0604020202020204" charset="-52"/>
      <p:regular r:id="rId34"/>
      <p:bold r:id="rId35"/>
      <p:italic r:id="rId36"/>
      <p:boldItalic r:id="rId37"/>
    </p:embeddedFont>
    <p:embeddedFont>
      <p:font typeface="Raleway ExtraBold" panose="020B0604020202020204" charset="-52"/>
      <p:bold r:id="rId38"/>
      <p:boldItalic r:id="rId39"/>
    </p:embeddedFont>
    <p:embeddedFont>
      <p:font typeface="Segoe UI Black" panose="020B0A02040204020203" pitchFamily="34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7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B02AF7-3FB3-4449-B2C0-46A695CF0545}">
  <a:tblStyle styleId="{D5B02AF7-3FB3-4449-B2C0-46A695CF0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4" autoAdjust="0"/>
  </p:normalViewPr>
  <p:slideViewPr>
    <p:cSldViewPr snapToGrid="0">
      <p:cViewPr varScale="1">
        <p:scale>
          <a:sx n="151" d="100"/>
          <a:sy n="151" d="100"/>
        </p:scale>
        <p:origin x="474" y="-6"/>
      </p:cViewPr>
      <p:guideLst>
        <p:guide orient="horz" pos="62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68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14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6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322">
            <a:off x="1368150" y="3293675"/>
            <a:ext cx="6407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68300" y="1575636"/>
            <a:ext cx="6407700" cy="17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" name="Google Shape;14;p2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5" name="Google Shape;15;p2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6" name="Google Shape;16;p2"/>
            <p:cNvCxnSpPr>
              <a:stCxn id="15" idx="1"/>
              <a:endCxn id="14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17;p2"/>
          <p:cNvGrpSpPr/>
          <p:nvPr/>
        </p:nvGrpSpPr>
        <p:grpSpPr>
          <a:xfrm>
            <a:off x="1468200" y="-1603025"/>
            <a:ext cx="6207600" cy="3017525"/>
            <a:chOff x="1468200" y="3121375"/>
            <a:chExt cx="6207600" cy="3017525"/>
          </a:xfrm>
        </p:grpSpPr>
        <p:sp>
          <p:nvSpPr>
            <p:cNvPr id="18" name="Google Shape;18;p2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7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8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28"/>
          <p:cNvGrpSpPr/>
          <p:nvPr/>
        </p:nvGrpSpPr>
        <p:grpSpPr>
          <a:xfrm>
            <a:off x="2420341" y="-1364646"/>
            <a:ext cx="4303729" cy="2092050"/>
            <a:chOff x="1468200" y="3121375"/>
            <a:chExt cx="6207600" cy="3017525"/>
          </a:xfrm>
        </p:grpSpPr>
        <p:sp>
          <p:nvSpPr>
            <p:cNvPr id="385" name="Google Shape;385;p28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7"/>
          <p:cNvPicPr preferRelativeResize="0"/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1"/>
          </p:nvPr>
        </p:nvSpPr>
        <p:spPr>
          <a:xfrm rot="-458">
            <a:off x="720000" y="1927775"/>
            <a:ext cx="45036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82" name="Google Shape;82;p7"/>
          <p:cNvGrpSpPr/>
          <p:nvPr/>
        </p:nvGrpSpPr>
        <p:grpSpPr>
          <a:xfrm rot="5400000">
            <a:off x="4531425" y="1062975"/>
            <a:ext cx="6207600" cy="3017525"/>
            <a:chOff x="1468200" y="3121375"/>
            <a:chExt cx="6207600" cy="3017525"/>
          </a:xfrm>
        </p:grpSpPr>
        <p:sp>
          <p:nvSpPr>
            <p:cNvPr id="83" name="Google Shape;83;p7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1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991715" y="3155675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547738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139" name="Google Shape;139;p11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140" name="Google Shape;140;p11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141" name="Google Shape;141;p11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142" name="Google Shape;142;p11"/>
            <p:cNvCxnSpPr>
              <a:stCxn id="141" idx="1"/>
              <a:endCxn id="140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11"/>
          <p:cNvGrpSpPr/>
          <p:nvPr/>
        </p:nvGrpSpPr>
        <p:grpSpPr>
          <a:xfrm rot="5400000">
            <a:off x="7428672" y="1521785"/>
            <a:ext cx="4319869" cy="2099896"/>
            <a:chOff x="1468200" y="3121375"/>
            <a:chExt cx="6207600" cy="3017525"/>
          </a:xfrm>
        </p:grpSpPr>
        <p:sp>
          <p:nvSpPr>
            <p:cNvPr id="144" name="Google Shape;144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11"/>
          <p:cNvGrpSpPr/>
          <p:nvPr/>
        </p:nvGrpSpPr>
        <p:grpSpPr>
          <a:xfrm rot="5400000">
            <a:off x="-2603778" y="1521785"/>
            <a:ext cx="4319869" cy="2099896"/>
            <a:chOff x="1468200" y="3121375"/>
            <a:chExt cx="6207600" cy="3017525"/>
          </a:xfrm>
        </p:grpSpPr>
        <p:sp>
          <p:nvSpPr>
            <p:cNvPr id="151" name="Google Shape;151;p11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2"/>
          </p:nvPr>
        </p:nvSpPr>
        <p:spPr>
          <a:xfrm>
            <a:off x="7200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subTitle" idx="1"/>
          </p:nvPr>
        </p:nvSpPr>
        <p:spPr>
          <a:xfrm>
            <a:off x="7200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2707500" y="28741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4"/>
          </p:nvPr>
        </p:nvSpPr>
        <p:spPr>
          <a:xfrm>
            <a:off x="2061900" y="3384899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5"/>
          </p:nvPr>
        </p:nvSpPr>
        <p:spPr>
          <a:xfrm>
            <a:off x="20619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4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7"/>
          </p:nvPr>
        </p:nvSpPr>
        <p:spPr>
          <a:xfrm>
            <a:off x="34038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8"/>
          </p:nvPr>
        </p:nvSpPr>
        <p:spPr>
          <a:xfrm>
            <a:off x="34038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391300" y="28741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13"/>
          </p:nvPr>
        </p:nvSpPr>
        <p:spPr>
          <a:xfrm>
            <a:off x="4745700" y="3384899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14"/>
          </p:nvPr>
        </p:nvSpPr>
        <p:spPr>
          <a:xfrm>
            <a:off x="47457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15" hasCustomPrompt="1"/>
          </p:nvPr>
        </p:nvSpPr>
        <p:spPr>
          <a:xfrm rot="1973">
            <a:off x="6733200" y="11596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i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6"/>
          </p:nvPr>
        </p:nvSpPr>
        <p:spPr>
          <a:xfrm>
            <a:off x="6087600" y="1670323"/>
            <a:ext cx="2336400" cy="7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17"/>
          </p:nvPr>
        </p:nvSpPr>
        <p:spPr>
          <a:xfrm>
            <a:off x="6087600" y="22862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13"/>
          <p:cNvGrpSpPr/>
          <p:nvPr/>
        </p:nvGrpSpPr>
        <p:grpSpPr>
          <a:xfrm>
            <a:off x="-4593337" y="3121375"/>
            <a:ext cx="6207600" cy="3017525"/>
            <a:chOff x="1468200" y="3121375"/>
            <a:chExt cx="6207600" cy="3017525"/>
          </a:xfrm>
        </p:grpSpPr>
        <p:sp>
          <p:nvSpPr>
            <p:cNvPr id="178" name="Google Shape;178;p13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3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3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3"/>
          <p:cNvGrpSpPr/>
          <p:nvPr/>
        </p:nvGrpSpPr>
        <p:grpSpPr>
          <a:xfrm>
            <a:off x="7529738" y="3121375"/>
            <a:ext cx="6207600" cy="3017525"/>
            <a:chOff x="1468200" y="3121375"/>
            <a:chExt cx="6207600" cy="3017525"/>
          </a:xfrm>
        </p:grpSpPr>
        <p:sp>
          <p:nvSpPr>
            <p:cNvPr id="185" name="Google Shape;185;p13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2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7"/>
          <p:cNvSpPr txBox="1">
            <a:spLocks noGrp="1"/>
          </p:cNvSpPr>
          <p:nvPr>
            <p:ph type="subTitle" idx="1"/>
          </p:nvPr>
        </p:nvSpPr>
        <p:spPr>
          <a:xfrm>
            <a:off x="1261638" y="2837400"/>
            <a:ext cx="2922300" cy="10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1261638" y="1273200"/>
            <a:ext cx="29223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113" y="4749900"/>
            <a:ext cx="9143925" cy="393600"/>
            <a:chOff x="113" y="4749900"/>
            <a:chExt cx="9143925" cy="393600"/>
          </a:xfrm>
        </p:grpSpPr>
        <p:sp>
          <p:nvSpPr>
            <p:cNvPr id="234" name="Google Shape;234;p17"/>
            <p:cNvSpPr txBox="1"/>
            <p:nvPr/>
          </p:nvSpPr>
          <p:spPr>
            <a:xfrm>
              <a:off x="113" y="4749900"/>
              <a:ext cx="1240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clinical</a:t>
              </a:r>
              <a:endParaRPr sz="1200"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8296237" y="4749900"/>
              <a:ext cx="847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case</a:t>
              </a:r>
              <a:endParaRPr sz="1200"/>
            </a:p>
          </p:txBody>
        </p:sp>
        <p:cxnSp>
          <p:nvCxnSpPr>
            <p:cNvPr id="236" name="Google Shape;236;p17"/>
            <p:cNvCxnSpPr>
              <a:stCxn id="235" idx="1"/>
              <a:endCxn id="234" idx="3"/>
            </p:cNvCxnSpPr>
            <p:nvPr/>
          </p:nvCxnSpPr>
          <p:spPr>
            <a:xfrm rot="10800000">
              <a:off x="1240237" y="4946700"/>
              <a:ext cx="705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7" name="Google Shape;237;p17"/>
          <p:cNvGrpSpPr/>
          <p:nvPr/>
        </p:nvGrpSpPr>
        <p:grpSpPr>
          <a:xfrm rot="-5400000">
            <a:off x="4531438" y="-1119675"/>
            <a:ext cx="6207600" cy="3017525"/>
            <a:chOff x="1468200" y="3121375"/>
            <a:chExt cx="6207600" cy="3017525"/>
          </a:xfrm>
        </p:grpSpPr>
        <p:sp>
          <p:nvSpPr>
            <p:cNvPr id="238" name="Google Shape;238;p17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5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26"/>
          <p:cNvGrpSpPr/>
          <p:nvPr/>
        </p:nvGrpSpPr>
        <p:grpSpPr>
          <a:xfrm rot="5400000">
            <a:off x="-2196259" y="1525717"/>
            <a:ext cx="4303729" cy="2092050"/>
            <a:chOff x="1468200" y="3121375"/>
            <a:chExt cx="6207600" cy="3017525"/>
          </a:xfrm>
        </p:grpSpPr>
        <p:sp>
          <p:nvSpPr>
            <p:cNvPr id="372" name="Google Shape;372;p26"/>
            <p:cNvSpPr/>
            <p:nvPr/>
          </p:nvSpPr>
          <p:spPr>
            <a:xfrm>
              <a:off x="1468200" y="31213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1468200" y="34178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6"/>
            <p:cNvSpPr/>
            <p:nvPr/>
          </p:nvSpPr>
          <p:spPr>
            <a:xfrm>
              <a:off x="1468200" y="371422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6"/>
            <p:cNvSpPr/>
            <p:nvPr/>
          </p:nvSpPr>
          <p:spPr>
            <a:xfrm>
              <a:off x="1468200" y="401065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>
              <a:off x="1468200" y="4307075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468200" y="4603500"/>
              <a:ext cx="6207600" cy="1535400"/>
            </a:xfrm>
            <a:prstGeom prst="ellipse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ExtraBold"/>
              <a:buNone/>
              <a:defRPr sz="30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59" r:id="rId5"/>
    <p:sldLayoutId id="2147483663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55AF93-3AE7-48EF-AF91-24017CDEFE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865" y="255273"/>
            <a:ext cx="8115300" cy="4910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F49FC9-7C04-4B06-9409-97BB32B54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0" y="101600"/>
            <a:ext cx="4070278" cy="83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53DE0-E141-4068-9089-69DF914D90BF}"/>
              </a:ext>
            </a:extLst>
          </p:cNvPr>
          <p:cNvSpPr txBox="1"/>
          <p:nvPr/>
        </p:nvSpPr>
        <p:spPr>
          <a:xfrm>
            <a:off x="4229174" y="255915"/>
            <a:ext cx="397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Дата проведення – 30 січня 2024</a:t>
            </a:r>
          </a:p>
          <a:p>
            <a:r>
              <a:rPr lang="uk-UA" sz="1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початок – 12.00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861E6-86B6-4B25-8029-43E862805454}"/>
              </a:ext>
            </a:extLst>
          </p:cNvPr>
          <p:cNvSpPr txBox="1"/>
          <p:nvPr/>
        </p:nvSpPr>
        <p:spPr>
          <a:xfrm>
            <a:off x="797786" y="2048786"/>
            <a:ext cx="6862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srgbClr val="0000FF"/>
                </a:solidFill>
                <a:latin typeface="Arial Black" panose="020B0A04020102020204" pitchFamily="34" charset="0"/>
              </a:rPr>
              <a:t>Сучасні аспекти розвитку рухової </a:t>
            </a:r>
          </a:p>
          <a:p>
            <a:pPr algn="ctr"/>
            <a:r>
              <a:rPr lang="uk-UA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компетентності дошкільників з </a:t>
            </a:r>
          </a:p>
          <a:p>
            <a:pPr algn="ctr"/>
            <a:r>
              <a:rPr lang="uk-UA" sz="2000" dirty="0">
                <a:solidFill>
                  <a:srgbClr val="0000FF"/>
                </a:solidFill>
                <a:latin typeface="Arial Black" panose="020B0A04020102020204" pitchFamily="34" charset="0"/>
              </a:rPr>
              <a:t>порушенням зору в умовах спеціалізованого </a:t>
            </a:r>
          </a:p>
          <a:p>
            <a:pPr algn="ctr"/>
            <a:r>
              <a:rPr lang="uk-UA" sz="2000" dirty="0">
                <a:solidFill>
                  <a:srgbClr val="0000FF"/>
                </a:solidFill>
                <a:latin typeface="Arial Black" panose="020B0A04020102020204" pitchFamily="34" charset="0"/>
              </a:rPr>
              <a:t>       закладу дошкільної освіти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9882B-5AAF-4246-B5B0-BF9E7DE832BB}"/>
              </a:ext>
            </a:extLst>
          </p:cNvPr>
          <p:cNvSpPr txBox="1"/>
          <p:nvPr/>
        </p:nvSpPr>
        <p:spPr>
          <a:xfrm>
            <a:off x="1562101" y="881643"/>
            <a:ext cx="577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i="1" dirty="0">
                <a:solidFill>
                  <a:srgbClr val="0000FF"/>
                </a:solidFill>
              </a:rPr>
              <a:t>«Зимові педагогічні студії -24»</a:t>
            </a:r>
          </a:p>
          <a:p>
            <a:r>
              <a:rPr lang="uk-UA" sz="1800" b="1" i="1" dirty="0">
                <a:solidFill>
                  <a:srgbClr val="0000FF"/>
                </a:solidFill>
              </a:rPr>
              <a:t>Освітній </a:t>
            </a:r>
            <a:r>
              <a:rPr lang="uk-UA" sz="1800" b="1" i="1" dirty="0" err="1">
                <a:solidFill>
                  <a:srgbClr val="0000FF"/>
                </a:solidFill>
              </a:rPr>
              <a:t>івент</a:t>
            </a:r>
            <a:r>
              <a:rPr lang="uk-UA" sz="1800" b="1" i="1" dirty="0">
                <a:solidFill>
                  <a:srgbClr val="0000FF"/>
                </a:solidFill>
              </a:rPr>
              <a:t> для професійної спільноти тифлопедагогів ЗДО ВМТГ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8CDCBC-075B-4DB3-A532-F3B3A4A8FE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00" y="3650370"/>
            <a:ext cx="1367595" cy="18599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71631E-78F5-4406-A072-841A0593DCBE}"/>
              </a:ext>
            </a:extLst>
          </p:cNvPr>
          <p:cNvSpPr txBox="1"/>
          <p:nvPr/>
        </p:nvSpPr>
        <p:spPr>
          <a:xfrm>
            <a:off x="554495" y="4487561"/>
            <a:ext cx="6157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i="1" dirty="0">
                <a:solidFill>
                  <a:srgbClr val="C00000"/>
                </a:solidFill>
                <a:latin typeface="Arial Black" panose="020B0A04020102020204" pitchFamily="34" charset="0"/>
              </a:rPr>
              <a:t>Консультант КУ «ЦПРПП ВМР» – Лариса Бондарчук</a:t>
            </a:r>
          </a:p>
        </p:txBody>
      </p:sp>
    </p:spTree>
    <p:extLst>
      <p:ext uri="{BB962C8B-B14F-4D97-AF65-F5344CB8AC3E}">
        <p14:creationId xmlns:p14="http://schemas.microsoft.com/office/powerpoint/2010/main" val="42742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5045" y="329609"/>
            <a:ext cx="8075430" cy="2551815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3525" y="-162536"/>
            <a:ext cx="841537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sng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sng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Різновиди вправ для профілактики та корекції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зорових порушень: </a:t>
            </a:r>
            <a:endParaRPr kumimoji="0" lang="ru-RU" sz="2000" i="1" u="sng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2000" i="1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загальнорозвиваючі</a:t>
            </a: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вправи;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різновиди ходьби та бігу з виконанням завдань на орієнтування в просторі; 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вправи моторної та сенсорної зорової гімнастики; 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ритмічна гімнастика; </a:t>
            </a:r>
            <a:endParaRPr kumimoji="0" lang="ru-RU" sz="200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самомасаж біологічно-активних зон та вушних раковин;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вправи на розвиток моторики пальців рук</a:t>
            </a:r>
            <a:r>
              <a:rPr kumimoji="0" lang="ru-RU" sz="200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6629" name="Picture 5" descr="Су-джок терапия в детском саду и в логопедической работе: упражнения,  картоте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" y="3790950"/>
            <a:ext cx="2094781" cy="130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7" descr="Казочка: Нетрадиційні методи оздоровленн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3029" y="3702788"/>
            <a:ext cx="2040272" cy="137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4412" y="303027"/>
            <a:ext cx="7735188" cy="2705988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7650" y="241829"/>
            <a:ext cx="8280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Основними формами роботи з фізичного виховання та розвитку дітей з порушеннями зору є: </a:t>
            </a:r>
            <a:endParaRPr kumimoji="0" lang="ru-RU" sz="2000" b="1" i="0" u="sng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ранкова гімнастика;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гімнастика після денного сну;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фізкультурні заняття;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фізкультурні хвилинки;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пішохідні переходи за межі дошкільного закладу;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організована та самостійна ігрова діяльність під час прогулянки;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дні здоров'я, фізкультурні свята та розваги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7651" name="Picture 3" descr="День здоров'я - як підготується і бути у всеозброєнні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24" y="3594100"/>
            <a:ext cx="1611674" cy="1007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Все для здоров'я, факти про здоровий спосіб життя, як вести здоровий спосіб  життя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091" y="3636196"/>
            <a:ext cx="2213659" cy="126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D8BE46F-4532-433A-B856-C70356C8C09F}"/>
              </a:ext>
            </a:extLst>
          </p:cNvPr>
          <p:cNvSpPr/>
          <p:nvPr/>
        </p:nvSpPr>
        <p:spPr>
          <a:xfrm>
            <a:off x="285750" y="184151"/>
            <a:ext cx="6127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Ранкову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гімнастику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слід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проводити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щодня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за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сприятливої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погоди - 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свіжому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повітрі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змісту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ранкової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гімнастики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гімнастики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пробудження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рекомендується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включати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тренування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моторного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апарату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ока,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правильної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постави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зводу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стопи,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дихальні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комплексі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із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вправами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розслаблення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м'язів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ока та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самомасаж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біологічно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активних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зон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7B9C02-1A60-441C-8499-5523FA7568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550" y="368300"/>
            <a:ext cx="1723312" cy="20266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727E8B-F091-40F9-8AE4-9F6FE8562A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875" y="3324484"/>
            <a:ext cx="1975962" cy="12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2D8FC73-F97F-4F1D-B267-D3BE9B0443EB}"/>
              </a:ext>
            </a:extLst>
          </p:cNvPr>
          <p:cNvSpPr/>
          <p:nvPr/>
        </p:nvSpPr>
        <p:spPr>
          <a:xfrm>
            <a:off x="95250" y="93991"/>
            <a:ext cx="88836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Під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час занять,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яких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переважає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статичне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навантаження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обов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’</a:t>
            </a:r>
            <a:r>
              <a:rPr lang="uk-UA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язковими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є фізкультхвилинки, які мають включати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зорової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гімнастики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зняття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зорово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втоми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Зорову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гімнастику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слід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проводити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перед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заняттям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і у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вільний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чакс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протягом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дня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B7BAF5-59C2-4DD6-BFEA-47BDBC6B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30" y="1725207"/>
            <a:ext cx="2284539" cy="23705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0B672-6356-4C3A-B5A8-ED5751C4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" y="1936750"/>
            <a:ext cx="2284539" cy="18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46FCB11-D318-4661-9A9A-DE8315F43F03}"/>
              </a:ext>
            </a:extLst>
          </p:cNvPr>
          <p:cNvSpPr/>
          <p:nvPr/>
        </p:nvSpPr>
        <p:spPr>
          <a:xfrm>
            <a:off x="304800" y="120989"/>
            <a:ext cx="57340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Заняття з ритміки - одна з ефективних форм роботи з дітьми, які мають порушення зору, оскільки сприяють загальному оздоровленню, зміцненню серцево-судинної системи та опорно-рухового апарату, поліпшують настрій та координацію рухів.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Заняття з фізичної культури вже у вступній частині мають включати різні види ходьби та бігу з виконанням завдань на орієнтування у просторі, самоконтроль рухів.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73802-D16D-4766-8BD9-6AF8A161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550" y="120989"/>
            <a:ext cx="2533650" cy="1800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FC8D46-6449-407F-AECE-FDA1AFF2B2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642" y="2167703"/>
            <a:ext cx="225530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07A22-62BC-46F5-BD88-DD928AAA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900" y="206374"/>
            <a:ext cx="2413000" cy="1895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622330-15AA-41BC-B59D-CF0C17060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50" y="2305050"/>
            <a:ext cx="2203450" cy="177800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87596BB-5DBC-41C9-B8D5-35F0EE89446D}"/>
              </a:ext>
            </a:extLst>
          </p:cNvPr>
          <p:cNvSpPr/>
          <p:nvPr/>
        </p:nvSpPr>
        <p:spPr>
          <a:xfrm>
            <a:off x="146050" y="400050"/>
            <a:ext cx="57023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Загальнорозвиваючі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діти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мають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виконувати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різних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вихідних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положень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плавним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переходом до кожного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вихідного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положення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виконуючи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рухи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пластично,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проте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енергійно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Варто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планувати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дітьми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м'язів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шиї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(повороти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голови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вліво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-вправо,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рухи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головою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вгору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-вниз,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нахили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голови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до правого й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лівого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плечей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почергово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),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оскільки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вони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сприяють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поліпшенню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постачання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крові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до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мозку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очей. </a:t>
            </a:r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Сторінка інструктора з фізкультури | Заклад дошкільної освіти № 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5122" y="2743348"/>
            <a:ext cx="2721936" cy="219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2282" y="276493"/>
            <a:ext cx="609319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Вправи для </a:t>
            </a:r>
            <a:r>
              <a:rPr kumimoji="0" lang="uk-UA" sz="1800" b="0" i="1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основної частини заняття 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 фізичної культури добираються індивідуально</a:t>
            </a:r>
            <a:r>
              <a:rPr kumimoji="0" lang="uk-UA" sz="1800" b="0" i="1" u="none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залежно від: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віку,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рухового досвіду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характеру порушень зору кожної дитини.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1800" b="0" i="1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заключній частині 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заняття з фізкультури доцільно використовувати: 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вправи дихальної гімнастики; 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1800" b="0" i="1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психогімнастичні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етюди; 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рухливі ігри;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вправи на розслаблення м'язів;</a:t>
            </a:r>
            <a:endParaRPr kumimoji="0" lang="ru-RU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- самомасаж біологічно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активних зон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і вушних раковин. </a:t>
            </a:r>
            <a:endParaRPr kumimoji="0" lang="uk-UA" sz="1800" b="0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31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8983" y="4839623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8117" y="790979"/>
            <a:ext cx="87265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kumimoji="0" lang="uk-UA" b="1" i="1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При збіжній </a:t>
            </a:r>
            <a:r>
              <a:rPr kumimoji="0" lang="uk-UA" b="1" i="1" u="sng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косоокісті</a:t>
            </a:r>
            <a:r>
              <a:rPr kumimoji="0" lang="uk-UA" b="1" i="1" u="sng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п</a:t>
            </a:r>
            <a:r>
              <a:rPr kumimoji="0" lang="uk-UA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ропонуються вправи, що не потребують напруження акомодації і пов'язанні зі спрямуванням погляду вгору (високо) і вдалину, а також </a:t>
            </a:r>
            <a:r>
              <a:rPr kumimoji="0" lang="ru-RU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вправи із закиданням м'яча у кільце, метання м'яча, елементами волейболу та баскетболу. </a:t>
            </a:r>
          </a:p>
          <a:p>
            <a:pPr>
              <a:buFont typeface="Wingdings" pitchFamily="2" charset="2"/>
              <a:buChar char="v"/>
            </a:pPr>
            <a:r>
              <a:rPr lang="uk-UA" b="1" i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 розбіжній косоокості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використовують вправи, які потребують напруження акомодації та спрямування погляду на близьку відстань. В старшому дошкільному віці корисними є баскетбол, волейбол, футбол, метання м'яча в ціль, кеглі, городки, настільний теніс, бадмінтон.</a:t>
            </a:r>
          </a:p>
          <a:p>
            <a:pPr>
              <a:buFont typeface="Wingdings" pitchFamily="2" charset="2"/>
              <a:buChar char="v"/>
            </a:pPr>
            <a:r>
              <a:rPr lang="uk-UA" b="1" i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 </a:t>
            </a:r>
            <a:r>
              <a:rPr lang="uk-UA" b="1" i="1" u="sng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слабкозорості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протипоказані вправи, пов'язані з тривалим і різким нахилом голови:</a:t>
            </a:r>
          </a:p>
          <a:p>
            <a:endParaRPr lang="uk-UA" dirty="0"/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нахили тулуба; </a:t>
            </a:r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присідання; </a:t>
            </a:r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стрибки у висоту; </a:t>
            </a:r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зістрибування з лави; підскоки; </a:t>
            </a:r>
          </a:p>
          <a:p>
            <a:r>
              <a:rPr lang="uk-UA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біг з максимальною швидкістю. </a:t>
            </a:r>
          </a:p>
          <a:p>
            <a:endParaRPr lang="uk-UA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8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9551" y="90157"/>
            <a:ext cx="8477250" cy="557544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Під час виконання вправ педагог передусім орієнтується на діагноз дитини.</a:t>
            </a:r>
            <a:endParaRPr lang="ru-RU" sz="18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078" name="Picture 6" descr="Косоокість у дітей: причини розвитку, види патології, діагностика і способи  лікування - Київська лікарня &quot;Янголятко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162300"/>
            <a:ext cx="3085804" cy="171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4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37142" y="2158594"/>
            <a:ext cx="7356992" cy="605524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6509" y="1139555"/>
            <a:ext cx="7377518" cy="867696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5815" y="404037"/>
            <a:ext cx="8463516" cy="786809"/>
          </a:xfrm>
        </p:spPr>
        <p:txBody>
          <a:bodyPr/>
          <a:lstStyle/>
          <a:p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З метою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покращення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стану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фізичної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активності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дошкільників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з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порушеннями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зору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важливо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використовувати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такі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способи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 </a:t>
            </a:r>
            <a:r>
              <a:rPr lang="ru-RU" sz="1800" b="1" i="1" dirty="0" err="1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оздоровлення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Open Sans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6508" y="1175609"/>
            <a:ext cx="7377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нетрадиційні  - </a:t>
            </a:r>
            <a:r>
              <a:rPr lang="uk-UA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аромотерапія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20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кольоротерапія</a:t>
            </a:r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дихальна гімнастика, точковий масаж, ігрові вправи для розвитку моторики пальців рук; 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565" y="2265111"/>
            <a:ext cx="737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традиційні - загартування водою, повітрям, сонцем, ходіння босоніж. </a:t>
            </a:r>
            <a:endParaRPr lang="ru-RU" sz="2000" i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09" y="484476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247" y="484476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340059" y="1193143"/>
            <a:ext cx="576000" cy="576000"/>
          </a:xfrm>
          <a:prstGeom prst="ellipse">
            <a:avLst/>
          </a:prstGeom>
          <a:gradFill>
            <a:gsLst>
              <a:gs pos="76000">
                <a:schemeClr val="bg2">
                  <a:lumMod val="40000"/>
                  <a:lumOff val="60000"/>
                </a:schemeClr>
              </a:gs>
              <a:gs pos="0">
                <a:schemeClr val="tx2"/>
              </a:gs>
              <a:gs pos="98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59" y="2163211"/>
            <a:ext cx="5969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534" y="1171454"/>
            <a:ext cx="471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uk-UA" sz="3200" i="1" dirty="0"/>
          </a:p>
          <a:p>
            <a:endParaRPr lang="uk-UA" sz="3200" i="1" dirty="0"/>
          </a:p>
          <a:p>
            <a:endParaRPr lang="uk-UA" sz="3200" i="1" dirty="0"/>
          </a:p>
          <a:p>
            <a:endParaRPr lang="uk-UA" sz="3200" i="1" dirty="0"/>
          </a:p>
          <a:p>
            <a:endParaRPr lang="ru-RU" sz="3200" i="1" dirty="0"/>
          </a:p>
        </p:txBody>
      </p:sp>
      <p:sp>
        <p:nvSpPr>
          <p:cNvPr id="2050" name="AutoShape 2" descr="Як правильно загартовувати дити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Як правильно загартовувати дити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Як правильно загартовувати дитин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Загартування дітей | ЛДЦ &quot;Мед-Атлан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384625"/>
            <a:ext cx="2348826" cy="156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Ходіння босоніж - корист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8953" y="3677804"/>
            <a:ext cx="2291542" cy="137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36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84D25C-4C0F-467B-97AB-409139134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139447" y="526768"/>
            <a:ext cx="7817022" cy="3803411"/>
          </a:xfrm>
        </p:spPr>
        <p:txBody>
          <a:bodyPr/>
          <a:lstStyle/>
          <a:p>
            <a:pPr marL="139700" indent="0">
              <a:buNone/>
            </a:pPr>
            <a:r>
              <a:rPr lang="uk-UA" sz="1800" b="1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До комплексу корекційно-розвивальних вправ і рухливих ігор доцільно включати вправи зорової гімнастики: </a:t>
            </a:r>
          </a:p>
          <a:p>
            <a:pPr marL="139700" indent="0">
              <a:buNone/>
            </a:pPr>
            <a:r>
              <a:rPr lang="uk-UA" sz="1800" b="1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	на розслаблення м'язів очей («</a:t>
            </a:r>
            <a:r>
              <a:rPr lang="uk-UA" sz="1800" b="1" i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пальмінг</a:t>
            </a:r>
            <a:r>
              <a:rPr lang="uk-UA" sz="1800" b="1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» - закривання очей долонями; соляризація; обертання; повороти голови й тулуба без фіксації погляду; швидке кліпання очима); </a:t>
            </a:r>
          </a:p>
          <a:p>
            <a:pPr marL="139700" indent="0">
              <a:buNone/>
            </a:pPr>
            <a:r>
              <a:rPr lang="uk-UA" sz="1800" b="1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	на зміцнення м'язів очей (послідовне переміщення погляду з предмета на предмет, що розташований в різних місцях спортивної зали; «малювання» очима ламаних ліній, спіралей, різноманітних геометричних фігур; піднімання очей вгору і вниз; колові рухи очима вправо та вліво); 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4072BE-90B2-46C0-B2F9-C3EEBE7D3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1" y="447675"/>
            <a:ext cx="1892806" cy="1266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917749-D377-488E-86AA-4BE75089CC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729" y="2420429"/>
            <a:ext cx="1657350" cy="12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37BD5-5162-4FA5-B80E-41687F03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49" y="205726"/>
            <a:ext cx="6061801" cy="2032400"/>
          </a:xfrm>
        </p:spPr>
        <p:txBody>
          <a:bodyPr/>
          <a:lstStyle/>
          <a:p>
            <a:r>
              <a:rPr lang="uk-UA" sz="2000" dirty="0">
                <a:solidFill>
                  <a:srgbClr val="00B050"/>
                </a:solidFill>
                <a:latin typeface="Arial Black" panose="020B0A04020102020204" pitchFamily="34" charset="0"/>
              </a:rPr>
              <a:t>Наш час вимагає відродження духовності українського народу, яке неможливе без здоров’я молодого покоління та нового підходу до фізичного розвитку дітей та молоді, оскільки він є складовою частиною фізичної культури, а відтак — загальної культури нації.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D46A45-C710-4875-8F96-CFE13564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336419" y="2905901"/>
            <a:ext cx="7899364" cy="1964023"/>
          </a:xfrm>
        </p:spPr>
        <p:txBody>
          <a:bodyPr/>
          <a:lstStyle/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Міністерство освіти і науки України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розробило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 «Національну стратегію розвитку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інклюзивної освіти на 2020–2030 роки», 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завдання якої -    забезпечити в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\закладах освіти умови для </a:t>
            </a:r>
          </a:p>
          <a:p>
            <a:pPr marL="139700" indent="0">
              <a:buNone/>
            </a:pPr>
            <a:r>
              <a:rPr lang="uk-UA" sz="16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здобуття якісної освіти особами з ООП.</a:t>
            </a:r>
          </a:p>
          <a:p>
            <a:pPr marL="13970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8DFC2-B82E-4542-AB9F-D3118B5B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250" y="94800"/>
            <a:ext cx="2482850" cy="2400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97D8D4-2AE4-4DEA-B60C-AAD82F8E66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136" y="2704857"/>
            <a:ext cx="2821714" cy="20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7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4D5A7B9-AEB6-4E10-B0E5-9BF5B470E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177586" y="1911869"/>
            <a:ext cx="7797905" cy="3231112"/>
          </a:xfrm>
        </p:spPr>
        <p:txBody>
          <a:bodyPr/>
          <a:lstStyle/>
          <a:p>
            <a:pPr marL="13970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на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розвиток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гостроти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зору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(робота з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різними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розмірами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чіткістю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предметами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зображенням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спочатку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більшими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потім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меншими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розмірами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-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перенесення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способів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дії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з одними предметами на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інші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); </a:t>
            </a:r>
          </a:p>
          <a:p>
            <a:pPr marL="139700" indent="0">
              <a:buNone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на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поліпшенням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кровопостачання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та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кровообігу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очей (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ці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вправи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охоплюють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елементи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загартування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самомасажу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очей,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точкового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масажу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; вони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дають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змогу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відновлювати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зір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клітинному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рівні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).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1DF51D-7C4C-4BF2-ABF8-4C1EBBC06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300" y="107950"/>
            <a:ext cx="1962150" cy="22111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341E4-F068-4A26-950E-6B479C3397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250" y="254000"/>
            <a:ext cx="2095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0854442-56EC-4641-9B67-B9D271917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68332" y="282851"/>
            <a:ext cx="8605563" cy="3070522"/>
          </a:xfrm>
        </p:spPr>
        <p:txBody>
          <a:bodyPr/>
          <a:lstStyle/>
          <a:p>
            <a:pPr marL="139700" indent="0">
              <a:buNone/>
            </a:pPr>
            <a:r>
              <a:rPr lang="uk-UA" sz="2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Фізична реабілітація є невід’ємною ланкою відновлення здоров’я дітей з порушеннями  зору і має на меті сприяти покращенню діяльності зорового апарату, розвитку в них фізичних та розумових якостей для забезпечення оптимальної інтеграції в сучасні умови життя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87D4A-45C4-4020-A338-BD5FE836F3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0" y="3399491"/>
            <a:ext cx="2838450" cy="16696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41440B-A80B-445C-AA1F-514208230C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3788844"/>
            <a:ext cx="1662113" cy="12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AD3ADED-D143-474E-BB11-D6D2C7E99637}"/>
              </a:ext>
            </a:extLst>
          </p:cNvPr>
          <p:cNvSpPr/>
          <p:nvPr/>
        </p:nvSpPr>
        <p:spPr>
          <a:xfrm>
            <a:off x="590550" y="478870"/>
            <a:ext cx="7740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Використані джерела:</a:t>
            </a:r>
          </a:p>
          <a:p>
            <a:endParaRPr lang="uk-UA" sz="1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        1. Бутенко В,  </a:t>
            </a:r>
            <a:r>
              <a:rPr lang="uk-UA" sz="16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Вавіна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Л.,  «Програмно – методичний комплекс. Програма розвитку сліпих дітей та із зниженим зором від народження до 6 років».</a:t>
            </a:r>
          </a:p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2. </a:t>
            </a:r>
            <a:r>
              <a:rPr lang="uk-UA" sz="16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Бутов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Р.С. «Фізична реабілітація дітей шкільного віку з порушеннями зору в умовах спеціалізованих навчальних закладів», автореферат. Київ : Національний університет фізичного виховання і спорту України, 2016. 23 с.</a:t>
            </a:r>
          </a:p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3.  </a:t>
            </a:r>
            <a:r>
              <a:rPr lang="uk-UA" sz="16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Прохоренко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Л.І., Гребенюк Т.М., «Особливості розвитку дітей дошкільного віку з порушеннями зору», науково- методичний посібник, Київ, Педагогічна думка, 2012.</a:t>
            </a:r>
          </a:p>
          <a:p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2.  </a:t>
            </a:r>
            <a:r>
              <a:rPr lang="uk-UA" sz="1600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Синьова</a:t>
            </a:r>
            <a:r>
              <a:rPr lang="uk-UA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Є. П., Федоренко С, В., Тифлопедагогіка: Підручник для студентів вищих навчальних закладів,  – К.: НПУ імені М.П. Драгоманова, 2018. - 325с.</a:t>
            </a:r>
          </a:p>
        </p:txBody>
      </p:sp>
    </p:spTree>
    <p:extLst>
      <p:ext uri="{BB962C8B-B14F-4D97-AF65-F5344CB8AC3E}">
        <p14:creationId xmlns:p14="http://schemas.microsoft.com/office/powerpoint/2010/main" val="831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925528-85FD-41C3-A4BF-23B803B94A71}"/>
              </a:ext>
            </a:extLst>
          </p:cNvPr>
          <p:cNvSpPr txBox="1"/>
          <p:nvPr/>
        </p:nvSpPr>
        <p:spPr>
          <a:xfrm rot="20432047">
            <a:off x="988253" y="1919465"/>
            <a:ext cx="79350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0000FF"/>
                </a:solidFill>
                <a:latin typeface="Arial Black" panose="020B0A04020102020204" pitchFamily="34" charset="0"/>
              </a:rPr>
              <a:t>ДЯКУЮ  ЗА  УВАГУ!</a:t>
            </a:r>
          </a:p>
        </p:txBody>
      </p:sp>
    </p:spTree>
    <p:extLst>
      <p:ext uri="{BB962C8B-B14F-4D97-AF65-F5344CB8AC3E}">
        <p14:creationId xmlns:p14="http://schemas.microsoft.com/office/powerpoint/2010/main" val="24896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DA6623D-7C85-4B59-BCB0-08ED3A964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110292" y="696032"/>
            <a:ext cx="8362666" cy="4046023"/>
          </a:xfrm>
        </p:spPr>
        <p:txBody>
          <a:bodyPr/>
          <a:lstStyle/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Закон України «Про освіту», 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«Про дошкільну освіту»,  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Базовий компонент дошкільної освіти, 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освітня програма  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для дітей від 2 до 7 років «Дитина»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спрямовують завдання педагогів на забезпечення  охорони та зміцнення здоров’я дітей.</a:t>
            </a:r>
          </a:p>
          <a:p>
            <a:endParaRPr lang="uk-UA" sz="20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Фізичне здоров’я є головною умовою духовного і морального здоров’я дитини.</a:t>
            </a:r>
          </a:p>
          <a:p>
            <a:pPr marL="139700" indent="0">
              <a:buNone/>
            </a:pP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У період дошкільного дитинства закладається фундамент здоров’я, формуються </a:t>
            </a:r>
            <a:r>
              <a:rPr lang="uk-UA" sz="2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життєво</a:t>
            </a:r>
            <a:r>
              <a:rPr lang="uk-UA" sz="2000" b="1" dirty="0">
                <a:solidFill>
                  <a:srgbClr val="00B050"/>
                </a:solidFill>
                <a:latin typeface="Arial Black" panose="020B0A04020102020204" pitchFamily="34" charset="0"/>
              </a:rPr>
              <a:t> необхідні рухові навички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B6754-3BA4-4EE2-931B-56F9FE528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603" y="2719044"/>
            <a:ext cx="719248" cy="10207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716D42-CD36-49C0-8F08-DDD5F2FFD3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345" y="1431582"/>
            <a:ext cx="973081" cy="1287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587920-3E39-4FFA-8243-138CEE9A2F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974" y="69851"/>
            <a:ext cx="973081" cy="1400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18B3F-B835-47AF-9A4B-03C75D9FEF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540" y="177584"/>
            <a:ext cx="1302267" cy="21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0FBDD-F5F7-4A1C-B708-CB151B97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27250"/>
            <a:ext cx="7604850" cy="1149100"/>
          </a:xfrm>
        </p:spPr>
        <p:txBody>
          <a:bodyPr/>
          <a:lstStyle/>
          <a:p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Рухова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активність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-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складова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життя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кожної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людини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зокрема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 для </a:t>
            </a:r>
            <a:r>
              <a:rPr lang="ru-RU" sz="24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дітей</a:t>
            </a:r>
            <a:r>
              <a:rPr lang="ru-RU" sz="2400" dirty="0">
                <a:solidFill>
                  <a:srgbClr val="00B050"/>
                </a:solidFill>
                <a:latin typeface="Arial Black" panose="020B0A04020102020204" pitchFamily="34" charset="0"/>
              </a:rPr>
              <a:t> з ООП</a:t>
            </a:r>
            <a:endParaRPr lang="uk-UA" sz="2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DDEDCA-F393-4B6A-B856-8FBCAA046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-458">
            <a:off x="82558" y="1099423"/>
            <a:ext cx="6177234" cy="2298701"/>
          </a:xfrm>
        </p:spPr>
        <p:txBody>
          <a:bodyPr/>
          <a:lstStyle/>
          <a:p>
            <a:pPr marL="139700" indent="0">
              <a:buNone/>
            </a:pPr>
            <a:r>
              <a:rPr lang="uk-UA" sz="2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Фізична реабілітація таких дітей є складним і тривалим процесом, який потребує систематичного та поступового використання різноманітних засобів. </a:t>
            </a:r>
          </a:p>
          <a:p>
            <a:pPr marL="139700" indent="0">
              <a:buNone/>
            </a:pPr>
            <a:r>
              <a:rPr lang="uk-UA" sz="2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Наслідком </a:t>
            </a:r>
            <a:r>
              <a:rPr lang="uk-UA" sz="2000" b="1" i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слабозорості</a:t>
            </a:r>
            <a:r>
              <a:rPr lang="uk-UA" sz="2000" b="1" i="1" dirty="0">
                <a:solidFill>
                  <a:srgbClr val="00B050"/>
                </a:solidFill>
                <a:latin typeface="Arial Black" panose="020B0A04020102020204" pitchFamily="34" charset="0"/>
              </a:rPr>
              <a:t> є недостатня рухова активність дітей, що в свою чергу призводить до затримки у фізичному розвитку, погіршення рухової функції, координації рухів, орієнтації в просторі.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088035-4B17-4025-8313-813F6E7E32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590" y="1454150"/>
            <a:ext cx="2139519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458">
            <a:off x="393500" y="1436577"/>
            <a:ext cx="8506066" cy="3528822"/>
          </a:xfrm>
        </p:spPr>
        <p:txBody>
          <a:bodyPr/>
          <a:lstStyle/>
          <a:p>
            <a:pPr marL="139700" indent="0">
              <a:buNone/>
            </a:pPr>
            <a:endParaRPr lang="ru-RU" sz="1600" dirty="0"/>
          </a:p>
          <a:p>
            <a:pPr marL="139700" indent="0">
              <a:buNone/>
            </a:pPr>
            <a:endParaRPr lang="ru-RU" sz="16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6704" y="272784"/>
            <a:ext cx="5919190" cy="4241800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Корекційна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 робота у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спеціальних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групах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для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дітей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з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порушеннями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зору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проводиться з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урахуванням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рекомендацій</a:t>
            </a:r>
            <a:endParaRPr lang="ru-RU" sz="2400" b="1" dirty="0">
              <a:solidFill>
                <a:srgbClr val="00B050"/>
              </a:solidFill>
              <a:latin typeface="Bahnschrift" pitchFamily="34" charset="0"/>
              <a:cs typeface="Mongolian Baiti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«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Програмно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– методичного комплексу, </a:t>
            </a:r>
          </a:p>
          <a:p>
            <a:pPr algn="ctr"/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Програми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розвитку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сліпих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дітей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та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із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зниженим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зором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від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народження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до 6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років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», </a:t>
            </a:r>
          </a:p>
          <a:p>
            <a:pPr algn="ctr"/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Ірини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Гудим,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Людмили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Вавіної</a:t>
            </a:r>
            <a:r>
              <a:rPr lang="ru-RU" sz="2400" b="1" dirty="0">
                <a:solidFill>
                  <a:srgbClr val="00B050"/>
                </a:solidFill>
                <a:latin typeface="Bahnschrift" pitchFamily="34" charset="0"/>
                <a:cs typeface="Mongolian Baiti" pitchFamily="66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FBB635-1F0E-4013-B196-1569C48E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655" y="555359"/>
            <a:ext cx="2542081" cy="1838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20FB88-0C0D-426E-ADF3-9F0118AE07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668" y="2679701"/>
            <a:ext cx="2348068" cy="188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5575" y="96450"/>
            <a:ext cx="7786946" cy="2306507"/>
          </a:xfrm>
          <a:prstGeom prst="roundRect">
            <a:avLst/>
          </a:prstGeom>
          <a:solidFill>
            <a:schemeClr val="bg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У НАВЧАЛЬНО – МЕТОДИЧНОМУ КОМПЛЕКСІ ЗМІСТ ДАНОЇ ТЕМИ РОЗКРИТО В ДВОХ ОКРЕМИХ РОЗДІЛАХ:</a:t>
            </a:r>
          </a:p>
          <a:p>
            <a:endParaRPr lang="uk-UA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Розвиток дотику та дрібної моторики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- Розвиток просторового орієнтування та мобільності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04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0247" y="4839088"/>
            <a:ext cx="5969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AutoShape 2" descr="Гудим І.М. Програмно-методичний комплекс розвитку незрячих дітей ві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Гудим І.М. Програмно-методичний комплекс розвитку незрячих дітей ві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Гудим І.М. Програмно-методичний комплекс розвитку незрячих дітей ві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Гудим І.М. Програмно-методичний комплекс розвитку незрячих дітей ві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237" y="2508639"/>
            <a:ext cx="1772721" cy="23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D38CB8-3D7A-45AA-9D88-6F576040A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369" y="2397382"/>
            <a:ext cx="2698124" cy="24417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F5A07-4812-4C0A-B8B2-9E29438CDA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8" y="2571750"/>
            <a:ext cx="2311758" cy="2267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29613" y="116050"/>
            <a:ext cx="8288078" cy="888679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076" y="355331"/>
            <a:ext cx="8748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Розвиток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дотику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та </a:t>
            </a:r>
            <a:r>
              <a:rPr lang="ru-RU" sz="28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дрібної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моторики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5579" y="1130907"/>
            <a:ext cx="79850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Відбувається під час корекційних та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загальноосвітніх</a:t>
            </a:r>
            <a:r>
              <a:rPr kumimoji="0" lang="uk-UA" sz="1800" b="1" i="1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занять.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1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Корекційне заняття включає :</a:t>
            </a:r>
            <a:endParaRPr kumimoji="0" lang="ru-RU" sz="1800" b="1" i="1" u="sng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1800" b="1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Вправи для рук (самомасаж, пальчикові ігри) - знімають напруженість м’язів кистей і пальців рук, розвивають їх рухливість і гнучкість. </a:t>
            </a: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uk-UA" sz="1800" b="1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2.   Різні види предметно-практичної діяльності </a:t>
            </a:r>
            <a:r>
              <a:rPr lang="uk-UA" sz="1800" b="1" i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(дотикове або дотиково-зорове, дотиково-слухове обстеження предметів, ліплення, конструювання, аплікаційне ліплення та ін.) - </a:t>
            </a:r>
            <a:r>
              <a:rPr kumimoji="0" lang="uk-UA" sz="1800" b="1" i="1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розвивають тактильну чутливість і дрібну моторику</a:t>
            </a:r>
            <a:endParaRPr kumimoji="0" lang="uk-UA" sz="1800" b="1" i="1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6D1098-33E2-4415-BA1B-67F2B906D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894" y="920840"/>
            <a:ext cx="1751527" cy="1410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25302" y="265813"/>
            <a:ext cx="8569842" cy="925034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Розвиток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просторового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орієнтування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 та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Open Sans" charset="0"/>
                <a:cs typeface="Open Sans" charset="0"/>
              </a:rPr>
              <a:t>мобільності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ea typeface="Open Sans" charset="0"/>
              <a:cs typeface="Open Sans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99623" y="1190847"/>
            <a:ext cx="8752991" cy="204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Однією з найактуальніших проблем розвитку і виховання дошкільників з тяжкою зоровою патологією (</a:t>
            </a:r>
            <a:r>
              <a:rPr kumimoji="0" lang="uk-UA" sz="1800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тотально</a:t>
            </a:r>
            <a:r>
              <a:rPr kumimoji="0" lang="uk-UA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сліпих і сліпих із залишковим зором) та їх соціально-побутової самостійності була і залишається проблема навчання орієнтування в просторі та мобільності.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dirty="0">
              <a:solidFill>
                <a:schemeClr val="bg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47" y="2633860"/>
            <a:ext cx="7985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Найважливішою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передумовою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самостійного опанування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простором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є добре розвинені моторні (рухові) </a:t>
            </a:r>
          </a:p>
          <a:p>
            <a:r>
              <a:rPr lang="uk-UA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навички.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5123" name="Picture 3" descr="Новини | ЛОДА/LODA – Льві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858" y="2571750"/>
            <a:ext cx="2389031" cy="236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0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94412" y="303027"/>
            <a:ext cx="7905309" cy="2844210"/>
          </a:xfrm>
          <a:prstGeom prst="roundRect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8856" y="95693"/>
            <a:ext cx="0" cy="4954772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93126" y="170121"/>
            <a:ext cx="42530" cy="4880344"/>
          </a:xfrm>
          <a:prstGeom prst="line">
            <a:avLst/>
          </a:prstGeom>
          <a:ln w="12700"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48586" y="478466"/>
            <a:ext cx="7315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Основними завданнями фізичного виховання дітей з порушеннями зору є:</a:t>
            </a:r>
            <a:endParaRPr kumimoji="0" lang="ru-RU" sz="1000" b="1" i="0" u="sng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корегування порушень опорно-рухового апарату; </a:t>
            </a:r>
            <a:endParaRPr kumimoji="0" lang="ru-RU" sz="9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поліпшення рухливості суглобів та моторики пальців рук; </a:t>
            </a:r>
            <a:endParaRPr kumimoji="0" lang="ru-RU" sz="9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формування вміння тримати рівновагу під час статичного та динамічного     навантаження; </a:t>
            </a:r>
            <a:endParaRPr kumimoji="0" lang="ru-RU" sz="9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розвиток просторово-часової організації рухових дій, зорово-моторної реакції та окорухових дій; </a:t>
            </a:r>
            <a:endParaRPr kumimoji="0" lang="ru-RU" sz="9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стимулювання правильного дихання; </a:t>
            </a:r>
            <a:endParaRPr kumimoji="0" lang="ru-RU" sz="9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- формування навичок релаксації. </a:t>
            </a:r>
            <a:endParaRPr kumimoji="0" lang="uk-UA" sz="200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4104" name="Picture 8" descr="Чому варто вести здоровий спосіб життя — Здоров'я та спо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2450" y="3088971"/>
            <a:ext cx="3300006" cy="1916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eclampsia Clinical Case by Slidesgo">
  <a:themeElements>
    <a:clrScheme name="Simple Light">
      <a:dk1>
        <a:srgbClr val="000000"/>
      </a:dk1>
      <a:lt1>
        <a:srgbClr val="F4F4F4"/>
      </a:lt1>
      <a:dk2>
        <a:srgbClr val="82F482"/>
      </a:dk2>
      <a:lt2>
        <a:srgbClr val="EFBC92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1341</Words>
  <Application>Microsoft Office PowerPoint</Application>
  <PresentationFormat>Екран (16:9)</PresentationFormat>
  <Paragraphs>133</Paragraphs>
  <Slides>23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4" baseType="lpstr">
      <vt:lpstr>Mongolian Baiti</vt:lpstr>
      <vt:lpstr>Arial Black</vt:lpstr>
      <vt:lpstr>Wingdings</vt:lpstr>
      <vt:lpstr>Arial</vt:lpstr>
      <vt:lpstr>Times New Roman</vt:lpstr>
      <vt:lpstr>Bahnschrift</vt:lpstr>
      <vt:lpstr>Raleway</vt:lpstr>
      <vt:lpstr>Raleway ExtraBold</vt:lpstr>
      <vt:lpstr>Open Sans</vt:lpstr>
      <vt:lpstr>Segoe UI Black</vt:lpstr>
      <vt:lpstr>Preeclampsia Clinical Case by Slidesgo</vt:lpstr>
      <vt:lpstr>Презентація PowerPoint</vt:lpstr>
      <vt:lpstr>Наш час вимагає відродження духовності українського народу, яке неможливе без здоров’я молодого покоління та нового підходу до фізичного розвитку дітей та молоді, оскільки він є складовою частиною фізичної культури, а відтак — загальної культури нації. </vt:lpstr>
      <vt:lpstr>Презентація PowerPoint</vt:lpstr>
      <vt:lpstr>Рухова активність - складова життя кожної людини, зокрема  для дітей з ООП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 метою покращення стану фізичної активності дошкільників з порушеннями зору важливо використовувати  такі способи оздоровлення: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КОМПЕНСАЦІЯ ЗОРОВОЇ НЕДОСТАТНОСТІ У ДОШКІЛЬНИКІВ З ПОРУШЕННЯМИ ЗОРУ.  ШЛЯХИ ТА УМОВИ ВИНИКНЕННЯ</dc:title>
  <dc:creator>Hp</dc:creator>
  <cp:lastModifiedBy>Директор</cp:lastModifiedBy>
  <cp:revision>77</cp:revision>
  <dcterms:modified xsi:type="dcterms:W3CDTF">2024-01-30T14:35:32Z</dcterms:modified>
</cp:coreProperties>
</file>